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Oswald" charset="1" panose="00000500000000000000"/>
      <p:regular r:id="rId30"/>
    </p:embeddedFont>
    <p:embeddedFont>
      <p:font typeface="Oswald Bold" charset="1" panose="00000800000000000000"/>
      <p:regular r:id="rId31"/>
    </p:embeddedFont>
    <p:embeddedFont>
      <p:font typeface="Open Sauce" charset="1" panose="00000500000000000000"/>
      <p:regular r:id="rId32"/>
    </p:embeddedFont>
    <p:embeddedFont>
      <p:font typeface="Open Sauce Bold" charset="1" panose="000008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github.com/kkudzelich/Facial-Recognition-and-Landmarks-Detection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175179" y="5896171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92690" y="-5790324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89710" y="1436070"/>
            <a:ext cx="13308580" cy="5807880"/>
            <a:chOff x="0" y="0"/>
            <a:chExt cx="2570103" cy="11215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70103" cy="1121596"/>
            </a:xfrm>
            <a:custGeom>
              <a:avLst/>
              <a:gdLst/>
              <a:ahLst/>
              <a:cxnLst/>
              <a:rect r="r" b="b" t="t" l="l"/>
              <a:pathLst>
                <a:path h="1121596" w="2570103">
                  <a:moveTo>
                    <a:pt x="0" y="0"/>
                  </a:moveTo>
                  <a:lnTo>
                    <a:pt x="2570103" y="0"/>
                  </a:lnTo>
                  <a:lnTo>
                    <a:pt x="2570103" y="1121596"/>
                  </a:lnTo>
                  <a:lnTo>
                    <a:pt x="0" y="11215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570103" cy="1140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90126" y="1581526"/>
            <a:ext cx="12907747" cy="241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3294"/>
                </a:solidFill>
                <a:latin typeface="Oswald"/>
              </a:rPr>
              <a:t>INTERACTIVE ADVERTISING CAMPAIGN IN THE MALL: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60631" y="7844025"/>
            <a:ext cx="9966738" cy="9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600" spc="296">
                <a:solidFill>
                  <a:srgbClr val="01083A"/>
                </a:solidFill>
                <a:latin typeface="Oswald Bold"/>
              </a:rPr>
              <a:t>KSENIYA KUDZELICH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90126" y="4573923"/>
            <a:ext cx="12907747" cy="241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01083A"/>
                </a:solidFill>
                <a:latin typeface="Oswald"/>
              </a:rPr>
              <a:t>FACE RECOGNITION AND LANDMARKS DETECTION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4625" y="9229725"/>
            <a:ext cx="14569174" cy="37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300" spc="121">
                <a:solidFill>
                  <a:srgbClr val="01083A"/>
                </a:solidFill>
                <a:latin typeface="Open Sauce"/>
                <a:hlinkClick r:id="rId4" tooltip="https://github.com/kkudzelich/Facial-Recognition-and-Landmarks-Detection"/>
              </a:rPr>
              <a:t>HTTPS://GITHUB.COM/KKUDZELICH/FACIAL-RECOGNITION-AND-LANDMARKS-DETECTION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673128" y="6859331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274" y="1303864"/>
            <a:ext cx="7324191" cy="4398550"/>
          </a:xfrm>
          <a:custGeom>
            <a:avLst/>
            <a:gdLst/>
            <a:ahLst/>
            <a:cxnLst/>
            <a:rect r="r" b="b" t="t" l="l"/>
            <a:pathLst>
              <a:path h="4398550" w="7324191">
                <a:moveTo>
                  <a:pt x="0" y="0"/>
                </a:moveTo>
                <a:lnTo>
                  <a:pt x="7324192" y="0"/>
                </a:lnTo>
                <a:lnTo>
                  <a:pt x="7324192" y="4398550"/>
                </a:lnTo>
                <a:lnTo>
                  <a:pt x="0" y="4398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05466" y="1303864"/>
            <a:ext cx="7314218" cy="4398550"/>
          </a:xfrm>
          <a:custGeom>
            <a:avLst/>
            <a:gdLst/>
            <a:ahLst/>
            <a:cxnLst/>
            <a:rect r="r" b="b" t="t" l="l"/>
            <a:pathLst>
              <a:path h="4398550" w="7314218">
                <a:moveTo>
                  <a:pt x="0" y="0"/>
                </a:moveTo>
                <a:lnTo>
                  <a:pt x="7314218" y="0"/>
                </a:lnTo>
                <a:lnTo>
                  <a:pt x="7314218" y="4398550"/>
                </a:lnTo>
                <a:lnTo>
                  <a:pt x="0" y="4398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1274" y="5701119"/>
            <a:ext cx="7324191" cy="4472559"/>
          </a:xfrm>
          <a:custGeom>
            <a:avLst/>
            <a:gdLst/>
            <a:ahLst/>
            <a:cxnLst/>
            <a:rect r="r" b="b" t="t" l="l"/>
            <a:pathLst>
              <a:path h="4472559" w="7324191">
                <a:moveTo>
                  <a:pt x="0" y="0"/>
                </a:moveTo>
                <a:lnTo>
                  <a:pt x="7324192" y="0"/>
                </a:lnTo>
                <a:lnTo>
                  <a:pt x="7324192" y="4472560"/>
                </a:lnTo>
                <a:lnTo>
                  <a:pt x="0" y="4472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05466" y="5702414"/>
            <a:ext cx="7314218" cy="4457719"/>
          </a:xfrm>
          <a:custGeom>
            <a:avLst/>
            <a:gdLst/>
            <a:ahLst/>
            <a:cxnLst/>
            <a:rect r="r" b="b" t="t" l="l"/>
            <a:pathLst>
              <a:path h="4457719" w="7314218">
                <a:moveTo>
                  <a:pt x="0" y="0"/>
                </a:moveTo>
                <a:lnTo>
                  <a:pt x="7314218" y="0"/>
                </a:lnTo>
                <a:lnTo>
                  <a:pt x="7314218" y="4457719"/>
                </a:lnTo>
                <a:lnTo>
                  <a:pt x="0" y="4457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07175" y="-66675"/>
            <a:ext cx="13273650" cy="12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599" spc="352">
                <a:solidFill>
                  <a:srgbClr val="000000"/>
                </a:solidFill>
                <a:latin typeface="Open Sauce Bold"/>
              </a:rPr>
              <a:t>But can we group them by the same person?</a:t>
            </a:r>
          </a:p>
          <a:p>
            <a:pPr algn="l">
              <a:lnSpc>
                <a:spcPts val="4967"/>
              </a:lnSpc>
              <a:spcBef>
                <a:spcPct val="0"/>
              </a:spcBef>
            </a:pPr>
            <a:r>
              <a:rPr lang="en-US" sz="3599" spc="352">
                <a:solidFill>
                  <a:srgbClr val="000000"/>
                </a:solidFill>
                <a:latin typeface="Open Sauce Bold"/>
              </a:rPr>
              <a:t>What if we generate a model for 828 clusters?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0522">
            <a:off x="15372929" y="7805542"/>
            <a:ext cx="4408661" cy="6155198"/>
          </a:xfrm>
          <a:custGeom>
            <a:avLst/>
            <a:gdLst/>
            <a:ahLst/>
            <a:cxnLst/>
            <a:rect r="r" b="b" t="t" l="l"/>
            <a:pathLst>
              <a:path h="6155198" w="4408661">
                <a:moveTo>
                  <a:pt x="0" y="0"/>
                </a:moveTo>
                <a:lnTo>
                  <a:pt x="4408661" y="0"/>
                </a:lnTo>
                <a:lnTo>
                  <a:pt x="4408661" y="6155198"/>
                </a:lnTo>
                <a:lnTo>
                  <a:pt x="0" y="6155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99999">
            <a:off x="-2233162" y="-3392882"/>
            <a:ext cx="4466323" cy="6235704"/>
          </a:xfrm>
          <a:custGeom>
            <a:avLst/>
            <a:gdLst/>
            <a:ahLst/>
            <a:cxnLst/>
            <a:rect r="r" b="b" t="t" l="l"/>
            <a:pathLst>
              <a:path h="6235704" w="4466323">
                <a:moveTo>
                  <a:pt x="0" y="0"/>
                </a:moveTo>
                <a:lnTo>
                  <a:pt x="4466324" y="0"/>
                </a:lnTo>
                <a:lnTo>
                  <a:pt x="4466324" y="6235704"/>
                </a:lnTo>
                <a:lnTo>
                  <a:pt x="0" y="6235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25889" y="2634989"/>
          <a:ext cx="8240202" cy="6945218"/>
        </p:xfrm>
        <a:graphic>
          <a:graphicData uri="http://schemas.openxmlformats.org/drawingml/2006/table">
            <a:tbl>
              <a:tblPr/>
              <a:tblGrid>
                <a:gridCol w="5537782"/>
                <a:gridCol w="2702420"/>
              </a:tblGrid>
              <a:tr h="14666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Open Sauce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Open Sauce Bold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43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uce"/>
                        </a:rPr>
                        <a:t>Gaussian Naive Bayes (GNB)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uce"/>
                        </a:rPr>
                        <a:t>0.12008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43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uce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uce"/>
                        </a:rPr>
                        <a:t>0.20715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43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uce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uce"/>
                        </a:rPr>
                        <a:t>0.48892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43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uce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uce"/>
                        </a:rPr>
                        <a:t>0.68603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10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4AAD"/>
                          </a:solidFill>
                          <a:latin typeface="Open Sauce"/>
                        </a:rPr>
                        <a:t>K Nearest Neighbor (KNN)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4AAD"/>
                          </a:solidFill>
                          <a:latin typeface="Open Sauce Bold"/>
                        </a:rPr>
                        <a:t>0.92522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191148" y="76192"/>
            <a:ext cx="13905705" cy="219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1"/>
              </a:lnSpc>
            </a:pPr>
            <a:r>
              <a:rPr lang="en-US" sz="6399" spc="627">
                <a:solidFill>
                  <a:srgbClr val="004AAD"/>
                </a:solidFill>
                <a:latin typeface="Oswald Bold"/>
              </a:rPr>
              <a:t>FACE RECOGNITION MODEL USING LANDMARKS AS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42329" y="3413227"/>
            <a:ext cx="8002071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</a:pPr>
          </a:p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Simplicity</a:t>
            </a:r>
          </a:p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I</a:t>
            </a:r>
            <a:r>
              <a:rPr lang="en-US" sz="2999" spc="293">
                <a:solidFill>
                  <a:srgbClr val="000000"/>
                </a:solidFill>
                <a:latin typeface="Open Sauce"/>
              </a:rPr>
              <a:t>nterpretability</a:t>
            </a:r>
          </a:p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Good results with enough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42329" y="7482607"/>
            <a:ext cx="8002071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May not work well with high-dimensional data</a:t>
            </a:r>
          </a:p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Sensitivity to unbalanced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95864" y="3185579"/>
            <a:ext cx="400103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99" spc="293" u="sng">
                <a:solidFill>
                  <a:srgbClr val="000000"/>
                </a:solidFill>
                <a:latin typeface="Open Sauce"/>
              </a:rPr>
              <a:t>KNN advantages: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95864" y="6663854"/>
            <a:ext cx="4850149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99" spc="293" u="sng">
                <a:solidFill>
                  <a:srgbClr val="000000"/>
                </a:solidFill>
                <a:latin typeface="Open Sauce"/>
              </a:rPr>
              <a:t>KNN disadvantages: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76727">
            <a:off x="16934578" y="-2429103"/>
            <a:ext cx="4408661" cy="6155198"/>
          </a:xfrm>
          <a:custGeom>
            <a:avLst/>
            <a:gdLst/>
            <a:ahLst/>
            <a:cxnLst/>
            <a:rect r="r" b="b" t="t" l="l"/>
            <a:pathLst>
              <a:path h="6155198" w="4408661">
                <a:moveTo>
                  <a:pt x="0" y="0"/>
                </a:moveTo>
                <a:lnTo>
                  <a:pt x="4408661" y="0"/>
                </a:lnTo>
                <a:lnTo>
                  <a:pt x="4408661" y="6155198"/>
                </a:lnTo>
                <a:lnTo>
                  <a:pt x="0" y="6155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35812" y="2890395"/>
            <a:ext cx="11252188" cy="5329984"/>
          </a:xfrm>
          <a:custGeom>
            <a:avLst/>
            <a:gdLst/>
            <a:ahLst/>
            <a:cxnLst/>
            <a:rect r="r" b="b" t="t" l="l"/>
            <a:pathLst>
              <a:path h="5329984" w="11252188">
                <a:moveTo>
                  <a:pt x="0" y="0"/>
                </a:moveTo>
                <a:lnTo>
                  <a:pt x="11252188" y="0"/>
                </a:lnTo>
                <a:lnTo>
                  <a:pt x="11252188" y="5329983"/>
                </a:lnTo>
                <a:lnTo>
                  <a:pt x="0" y="532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29870" y="719536"/>
            <a:ext cx="9664073" cy="173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04AAD"/>
                </a:solidFill>
                <a:latin typeface="Oswald Bold"/>
              </a:rPr>
              <a:t>FEED FORWARD NEURAL NETWORK (2D)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65426" y="8815422"/>
            <a:ext cx="400103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99" spc="293" u="sng">
                <a:solidFill>
                  <a:srgbClr val="000000"/>
                </a:solidFill>
                <a:latin typeface="Open Sauce"/>
              </a:rPr>
              <a:t>F1-score </a:t>
            </a:r>
            <a:r>
              <a:rPr lang="en-US" sz="2999" spc="293" u="sng">
                <a:solidFill>
                  <a:srgbClr val="004AAD"/>
                </a:solidFill>
                <a:latin typeface="Open Sauce Bold"/>
              </a:rPr>
              <a:t>0.92755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397" y="1469343"/>
            <a:ext cx="7029129" cy="36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</a:pPr>
          </a:p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Can find complex nonlinear dependencies</a:t>
            </a:r>
          </a:p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Works well with high-dimensional data</a:t>
            </a:r>
          </a:p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Flexibility and adaptability</a:t>
            </a:r>
          </a:p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Scalability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397" y="6726986"/>
            <a:ext cx="6657641" cy="260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Requirements for computing resources</a:t>
            </a:r>
          </a:p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Careful setting of hyperparameters and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7072" y="1241696"/>
            <a:ext cx="529239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99" spc="293" u="sng">
                <a:solidFill>
                  <a:srgbClr val="000000"/>
                </a:solidFill>
                <a:latin typeface="Open Sauce"/>
              </a:rPr>
              <a:t>FNN advantages: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9318" y="5908233"/>
            <a:ext cx="4850149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99" spc="293" u="sng">
                <a:solidFill>
                  <a:srgbClr val="000000"/>
                </a:solidFill>
                <a:latin typeface="Open Sauce"/>
              </a:rPr>
              <a:t>FNN disadvantages: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8007336">
            <a:off x="-1597948" y="-3671413"/>
            <a:ext cx="4466323" cy="6235704"/>
          </a:xfrm>
          <a:custGeom>
            <a:avLst/>
            <a:gdLst/>
            <a:ahLst/>
            <a:cxnLst/>
            <a:rect r="r" b="b" t="t" l="l"/>
            <a:pathLst>
              <a:path h="6235704" w="4466323">
                <a:moveTo>
                  <a:pt x="0" y="0"/>
                </a:moveTo>
                <a:lnTo>
                  <a:pt x="4466323" y="0"/>
                </a:lnTo>
                <a:lnTo>
                  <a:pt x="4466323" y="6235704"/>
                </a:lnTo>
                <a:lnTo>
                  <a:pt x="0" y="6235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76727">
            <a:off x="16934578" y="-2429103"/>
            <a:ext cx="4408661" cy="6155198"/>
          </a:xfrm>
          <a:custGeom>
            <a:avLst/>
            <a:gdLst/>
            <a:ahLst/>
            <a:cxnLst/>
            <a:rect r="r" b="b" t="t" l="l"/>
            <a:pathLst>
              <a:path h="6155198" w="4408661">
                <a:moveTo>
                  <a:pt x="0" y="0"/>
                </a:moveTo>
                <a:lnTo>
                  <a:pt x="4408661" y="0"/>
                </a:lnTo>
                <a:lnTo>
                  <a:pt x="4408661" y="6155198"/>
                </a:lnTo>
                <a:lnTo>
                  <a:pt x="0" y="6155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99999">
            <a:off x="-2233162" y="-3392882"/>
            <a:ext cx="4466323" cy="6235704"/>
          </a:xfrm>
          <a:custGeom>
            <a:avLst/>
            <a:gdLst/>
            <a:ahLst/>
            <a:cxnLst/>
            <a:rect r="r" b="b" t="t" l="l"/>
            <a:pathLst>
              <a:path h="6235704" w="4466323">
                <a:moveTo>
                  <a:pt x="0" y="0"/>
                </a:moveTo>
                <a:lnTo>
                  <a:pt x="4466324" y="0"/>
                </a:lnTo>
                <a:lnTo>
                  <a:pt x="4466324" y="6235704"/>
                </a:lnTo>
                <a:lnTo>
                  <a:pt x="0" y="6235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554" y="1922710"/>
            <a:ext cx="14681854" cy="6954562"/>
          </a:xfrm>
          <a:custGeom>
            <a:avLst/>
            <a:gdLst/>
            <a:ahLst/>
            <a:cxnLst/>
            <a:rect r="r" b="b" t="t" l="l"/>
            <a:pathLst>
              <a:path h="6954562" w="14681854">
                <a:moveTo>
                  <a:pt x="0" y="0"/>
                </a:moveTo>
                <a:lnTo>
                  <a:pt x="14681854" y="0"/>
                </a:lnTo>
                <a:lnTo>
                  <a:pt x="14681854" y="6954562"/>
                </a:lnTo>
                <a:lnTo>
                  <a:pt x="0" y="695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59612" y="552450"/>
            <a:ext cx="12568775" cy="85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5000" spc="490">
                <a:solidFill>
                  <a:srgbClr val="004AAD"/>
                </a:solidFill>
                <a:latin typeface="Oswald Bold"/>
              </a:rPr>
              <a:t>FEED FORWARD NEURAL NETWORK (3D)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43482" y="9333132"/>
            <a:ext cx="400103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99" spc="293" u="sng">
                <a:solidFill>
                  <a:srgbClr val="000000"/>
                </a:solidFill>
                <a:latin typeface="Open Sauce"/>
              </a:rPr>
              <a:t>F1-score </a:t>
            </a:r>
            <a:r>
              <a:rPr lang="en-US" sz="2999" spc="293" u="sng">
                <a:solidFill>
                  <a:srgbClr val="004AAD"/>
                </a:solidFill>
                <a:latin typeface="Open Sauce Bold"/>
              </a:rPr>
              <a:t>0.92756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5050" y="6785627"/>
            <a:ext cx="6460900" cy="6629655"/>
          </a:xfrm>
          <a:custGeom>
            <a:avLst/>
            <a:gdLst/>
            <a:ahLst/>
            <a:cxnLst/>
            <a:rect r="r" b="b" t="t" l="l"/>
            <a:pathLst>
              <a:path h="6629655" w="6460900">
                <a:moveTo>
                  <a:pt x="0" y="0"/>
                </a:moveTo>
                <a:lnTo>
                  <a:pt x="6460900" y="0"/>
                </a:lnTo>
                <a:lnTo>
                  <a:pt x="6460900" y="6629654"/>
                </a:lnTo>
                <a:lnTo>
                  <a:pt x="0" y="6629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79110" y="72246"/>
            <a:ext cx="11468389" cy="230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5"/>
              </a:lnSpc>
            </a:pPr>
            <a:r>
              <a:rPr lang="en-US" sz="6699" spc="656">
                <a:solidFill>
                  <a:srgbClr val="004AAD"/>
                </a:solidFill>
                <a:latin typeface="Oswald Bold"/>
              </a:rPr>
              <a:t>CONCLUSION ABOUT FACE RECOGNITION MODEL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530309">
            <a:off x="14188093" y="-3793103"/>
            <a:ext cx="6142414" cy="6302850"/>
          </a:xfrm>
          <a:custGeom>
            <a:avLst/>
            <a:gdLst/>
            <a:ahLst/>
            <a:cxnLst/>
            <a:rect r="r" b="b" t="t" l="l"/>
            <a:pathLst>
              <a:path h="6302850" w="6142414">
                <a:moveTo>
                  <a:pt x="0" y="0"/>
                </a:moveTo>
                <a:lnTo>
                  <a:pt x="6142414" y="0"/>
                </a:lnTo>
                <a:lnTo>
                  <a:pt x="6142414" y="6302850"/>
                </a:lnTo>
                <a:lnTo>
                  <a:pt x="0" y="6302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97953" y="2637655"/>
            <a:ext cx="11630702" cy="7462799"/>
          </a:xfrm>
          <a:custGeom>
            <a:avLst/>
            <a:gdLst/>
            <a:ahLst/>
            <a:cxnLst/>
            <a:rect r="r" b="b" t="t" l="l"/>
            <a:pathLst>
              <a:path h="7462799" w="11630702">
                <a:moveTo>
                  <a:pt x="0" y="0"/>
                </a:moveTo>
                <a:lnTo>
                  <a:pt x="11630702" y="0"/>
                </a:lnTo>
                <a:lnTo>
                  <a:pt x="11630702" y="7462799"/>
                </a:lnTo>
                <a:lnTo>
                  <a:pt x="0" y="7462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14496">
            <a:off x="-2586810" y="-2944202"/>
            <a:ext cx="4744125" cy="4868038"/>
          </a:xfrm>
          <a:custGeom>
            <a:avLst/>
            <a:gdLst/>
            <a:ahLst/>
            <a:cxnLst/>
            <a:rect r="r" b="b" t="t" l="l"/>
            <a:pathLst>
              <a:path h="4868038" w="4744125">
                <a:moveTo>
                  <a:pt x="0" y="0"/>
                </a:moveTo>
                <a:lnTo>
                  <a:pt x="4744124" y="0"/>
                </a:lnTo>
                <a:lnTo>
                  <a:pt x="4744124" y="4868039"/>
                </a:lnTo>
                <a:lnTo>
                  <a:pt x="0" y="4868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6300">
            <a:off x="14720747" y="8915371"/>
            <a:ext cx="3806136" cy="3905550"/>
          </a:xfrm>
          <a:custGeom>
            <a:avLst/>
            <a:gdLst/>
            <a:ahLst/>
            <a:cxnLst/>
            <a:rect r="r" b="b" t="t" l="l"/>
            <a:pathLst>
              <a:path h="3905550" w="3806136">
                <a:moveTo>
                  <a:pt x="0" y="0"/>
                </a:moveTo>
                <a:lnTo>
                  <a:pt x="3806136" y="0"/>
                </a:lnTo>
                <a:lnTo>
                  <a:pt x="3806136" y="3905550"/>
                </a:lnTo>
                <a:lnTo>
                  <a:pt x="0" y="3905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46827" y="0"/>
            <a:ext cx="10318977" cy="4285121"/>
          </a:xfrm>
          <a:custGeom>
            <a:avLst/>
            <a:gdLst/>
            <a:ahLst/>
            <a:cxnLst/>
            <a:rect r="r" b="b" t="t" l="l"/>
            <a:pathLst>
              <a:path h="4285121" w="10318977">
                <a:moveTo>
                  <a:pt x="0" y="0"/>
                </a:moveTo>
                <a:lnTo>
                  <a:pt x="10318977" y="0"/>
                </a:lnTo>
                <a:lnTo>
                  <a:pt x="10318977" y="4285121"/>
                </a:lnTo>
                <a:lnTo>
                  <a:pt x="0" y="4285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6477" y="5471763"/>
            <a:ext cx="8388785" cy="4669935"/>
          </a:xfrm>
          <a:custGeom>
            <a:avLst/>
            <a:gdLst/>
            <a:ahLst/>
            <a:cxnLst/>
            <a:rect r="r" b="b" t="t" l="l"/>
            <a:pathLst>
              <a:path h="4669935" w="8388785">
                <a:moveTo>
                  <a:pt x="0" y="0"/>
                </a:moveTo>
                <a:lnTo>
                  <a:pt x="8388784" y="0"/>
                </a:lnTo>
                <a:lnTo>
                  <a:pt x="8388784" y="4669935"/>
                </a:lnTo>
                <a:lnTo>
                  <a:pt x="0" y="4669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9155" y="4125473"/>
            <a:ext cx="15069691" cy="128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7"/>
              </a:lnSpc>
            </a:pPr>
            <a:r>
              <a:rPr lang="en-US" sz="7599" spc="744">
                <a:solidFill>
                  <a:srgbClr val="004AAD"/>
                </a:solidFill>
                <a:latin typeface="Oswald Bold"/>
              </a:rPr>
              <a:t>EXAMPLES OF CLASSIFICATION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1801" y="1793247"/>
            <a:ext cx="573978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Most people are recognized correctly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16192" y="6212245"/>
            <a:ext cx="7986395" cy="313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There are some people who have a little less data. And also there are people with similar features.</a:t>
            </a:r>
          </a:p>
          <a:p>
            <a:pPr algn="l">
              <a:lnSpc>
                <a:spcPts val="4139"/>
              </a:lnSpc>
            </a:pPr>
          </a:p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A</a:t>
            </a:r>
            <a:r>
              <a:rPr lang="en-US" sz="2999" spc="293">
                <a:solidFill>
                  <a:srgbClr val="000000"/>
                </a:solidFill>
                <a:latin typeface="Open Sauce"/>
              </a:rPr>
              <a:t>s an option for improvement, we can add more data for them.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04442" y="-2217154"/>
            <a:ext cx="3608885" cy="3703147"/>
          </a:xfrm>
          <a:custGeom>
            <a:avLst/>
            <a:gdLst/>
            <a:ahLst/>
            <a:cxnLst/>
            <a:rect r="r" b="b" t="t" l="l"/>
            <a:pathLst>
              <a:path h="3703147" w="3608885">
                <a:moveTo>
                  <a:pt x="0" y="0"/>
                </a:moveTo>
                <a:lnTo>
                  <a:pt x="3608884" y="0"/>
                </a:lnTo>
                <a:lnTo>
                  <a:pt x="3608884" y="3703146"/>
                </a:lnTo>
                <a:lnTo>
                  <a:pt x="0" y="370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6300">
            <a:off x="14756126" y="9051901"/>
            <a:ext cx="3806136" cy="3905550"/>
          </a:xfrm>
          <a:custGeom>
            <a:avLst/>
            <a:gdLst/>
            <a:ahLst/>
            <a:cxnLst/>
            <a:rect r="r" b="b" t="t" l="l"/>
            <a:pathLst>
              <a:path h="3905550" w="3806136">
                <a:moveTo>
                  <a:pt x="0" y="0"/>
                </a:moveTo>
                <a:lnTo>
                  <a:pt x="3806137" y="0"/>
                </a:lnTo>
                <a:lnTo>
                  <a:pt x="3806137" y="3905550"/>
                </a:lnTo>
                <a:lnTo>
                  <a:pt x="0" y="3905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5941" y="7074255"/>
            <a:ext cx="17636118" cy="2689379"/>
          </a:xfrm>
          <a:custGeom>
            <a:avLst/>
            <a:gdLst/>
            <a:ahLst/>
            <a:cxnLst/>
            <a:rect r="r" b="b" t="t" l="l"/>
            <a:pathLst>
              <a:path h="2689379" w="17636118">
                <a:moveTo>
                  <a:pt x="0" y="0"/>
                </a:moveTo>
                <a:lnTo>
                  <a:pt x="17636118" y="0"/>
                </a:lnTo>
                <a:lnTo>
                  <a:pt x="17636118" y="2689378"/>
                </a:lnTo>
                <a:lnTo>
                  <a:pt x="0" y="2689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50817" y="1176387"/>
            <a:ext cx="5411242" cy="5544853"/>
          </a:xfrm>
          <a:custGeom>
            <a:avLst/>
            <a:gdLst/>
            <a:ahLst/>
            <a:cxnLst/>
            <a:rect r="r" b="b" t="t" l="l"/>
            <a:pathLst>
              <a:path h="5544853" w="5411242">
                <a:moveTo>
                  <a:pt x="0" y="0"/>
                </a:moveTo>
                <a:lnTo>
                  <a:pt x="5411242" y="0"/>
                </a:lnTo>
                <a:lnTo>
                  <a:pt x="5411242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176387"/>
            <a:ext cx="5330559" cy="5544853"/>
          </a:xfrm>
          <a:custGeom>
            <a:avLst/>
            <a:gdLst/>
            <a:ahLst/>
            <a:cxnLst/>
            <a:rect r="r" b="b" t="t" l="l"/>
            <a:pathLst>
              <a:path h="5544853" w="5330559">
                <a:moveTo>
                  <a:pt x="0" y="0"/>
                </a:moveTo>
                <a:lnTo>
                  <a:pt x="5330559" y="0"/>
                </a:lnTo>
                <a:lnTo>
                  <a:pt x="5330559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75391" y="-43916"/>
            <a:ext cx="7937217" cy="127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500" spc="735">
                <a:solidFill>
                  <a:srgbClr val="004AAD"/>
                </a:solidFill>
                <a:latin typeface="Oswald Bold"/>
              </a:rPr>
              <a:t>DATA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30559" y="4162866"/>
            <a:ext cx="7238151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  <a:spcBef>
                <a:spcPct val="0"/>
              </a:spcBef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These videos have been turned into sets of image frames. Each frame contains one face and the associated keypoints.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30559" y="1832502"/>
            <a:ext cx="7238151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  <a:spcBef>
                <a:spcPct val="0"/>
              </a:spcBef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Data has been partially extracted from the same YouTube Faces Dataset.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2014496">
            <a:off x="15006231" y="-3351069"/>
            <a:ext cx="4744125" cy="4868038"/>
          </a:xfrm>
          <a:custGeom>
            <a:avLst/>
            <a:gdLst/>
            <a:ahLst/>
            <a:cxnLst/>
            <a:rect r="r" b="b" t="t" l="l"/>
            <a:pathLst>
              <a:path h="4868038" w="4744125">
                <a:moveTo>
                  <a:pt x="0" y="0"/>
                </a:moveTo>
                <a:lnTo>
                  <a:pt x="4744125" y="0"/>
                </a:lnTo>
                <a:lnTo>
                  <a:pt x="4744125" y="4868039"/>
                </a:lnTo>
                <a:lnTo>
                  <a:pt x="0" y="4868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260" y="3394621"/>
            <a:ext cx="3474003" cy="647719"/>
            <a:chOff x="0" y="0"/>
            <a:chExt cx="914964" cy="170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30">
                  <a:solidFill>
                    <a:srgbClr val="FFFFFF"/>
                  </a:solidFill>
                  <a:latin typeface="Open Sauce Bold"/>
                </a:rPr>
                <a:t>Rescale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509421"/>
            <a:ext cx="2850684" cy="647719"/>
            <a:chOff x="0" y="0"/>
            <a:chExt cx="750797" cy="170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0797" cy="170593"/>
            </a:xfrm>
            <a:custGeom>
              <a:avLst/>
              <a:gdLst/>
              <a:ahLst/>
              <a:cxnLst/>
              <a:rect r="r" b="b" t="t" l="l"/>
              <a:pathLst>
                <a:path h="170593" w="750797">
                  <a:moveTo>
                    <a:pt x="0" y="0"/>
                  </a:moveTo>
                  <a:lnTo>
                    <a:pt x="750797" y="0"/>
                  </a:lnTo>
                  <a:lnTo>
                    <a:pt x="750797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50797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30">
                  <a:solidFill>
                    <a:srgbClr val="FFFFFF"/>
                  </a:solidFill>
                  <a:latin typeface="Open Sauce Bold"/>
                </a:rPr>
                <a:t>Normalize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25793" y="3394621"/>
            <a:ext cx="3674754" cy="647719"/>
            <a:chOff x="0" y="0"/>
            <a:chExt cx="967836" cy="1705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7836" cy="170593"/>
            </a:xfrm>
            <a:custGeom>
              <a:avLst/>
              <a:gdLst/>
              <a:ahLst/>
              <a:cxnLst/>
              <a:rect r="r" b="b" t="t" l="l"/>
              <a:pathLst>
                <a:path h="170593" w="967836">
                  <a:moveTo>
                    <a:pt x="0" y="0"/>
                  </a:moveTo>
                  <a:lnTo>
                    <a:pt x="967836" y="0"/>
                  </a:lnTo>
                  <a:lnTo>
                    <a:pt x="967836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67836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30">
                  <a:solidFill>
                    <a:srgbClr val="FFFFFF"/>
                  </a:solidFill>
                  <a:latin typeface="Open Sauce Bold"/>
                </a:rPr>
                <a:t>ToTensor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5537" y="-459490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10134">
            <a:off x="-4718588" y="-4267702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419434" y="7509421"/>
            <a:ext cx="3474003" cy="647719"/>
            <a:chOff x="0" y="0"/>
            <a:chExt cx="914964" cy="1705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30">
                  <a:solidFill>
                    <a:srgbClr val="FFFFFF"/>
                  </a:solidFill>
                  <a:latin typeface="Open Sauce Bold"/>
                </a:rPr>
                <a:t>RandomRotation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925793" y="7509421"/>
            <a:ext cx="3474003" cy="647719"/>
            <a:chOff x="0" y="0"/>
            <a:chExt cx="914964" cy="1705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30">
                  <a:solidFill>
                    <a:srgbClr val="FFFFFF"/>
                  </a:solidFill>
                  <a:latin typeface="Open Sauce Bold"/>
                </a:rPr>
                <a:t>AddNoise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033734" y="1908875"/>
            <a:ext cx="9623775" cy="5362692"/>
          </a:xfrm>
          <a:custGeom>
            <a:avLst/>
            <a:gdLst/>
            <a:ahLst/>
            <a:cxnLst/>
            <a:rect r="r" b="b" t="t" l="l"/>
            <a:pathLst>
              <a:path h="5362692" w="9623775">
                <a:moveTo>
                  <a:pt x="0" y="0"/>
                </a:moveTo>
                <a:lnTo>
                  <a:pt x="9623775" y="0"/>
                </a:lnTo>
                <a:lnTo>
                  <a:pt x="9623775" y="5362692"/>
                </a:lnTo>
                <a:lnTo>
                  <a:pt x="0" y="5362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48972" y="4223315"/>
            <a:ext cx="3157329" cy="91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 spc="264">
                <a:solidFill>
                  <a:srgbClr val="01083A"/>
                </a:solidFill>
                <a:latin typeface="Open Sauce"/>
              </a:rPr>
              <a:t>rescale images to (224,224)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57509" y="4224147"/>
            <a:ext cx="4336399" cy="91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 spc="264">
                <a:solidFill>
                  <a:srgbClr val="01083A"/>
                </a:solidFill>
                <a:latin typeface="Open Sauce"/>
              </a:rPr>
              <a:t>convert ndarrays in sample to Tensors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68705" y="161204"/>
            <a:ext cx="13953832" cy="127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500" spc="735">
                <a:solidFill>
                  <a:srgbClr val="004AAD"/>
                </a:solidFill>
                <a:latin typeface="Oswald Bold"/>
              </a:rPr>
              <a:t>CUSTOM TRANSFORMATIONS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8338115"/>
            <a:ext cx="4885417" cy="91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 spc="264">
                <a:solidFill>
                  <a:srgbClr val="01083A"/>
                </a:solidFill>
                <a:latin typeface="Open Sauce"/>
              </a:rPr>
              <a:t>normalize images and keypoints to [0,1]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39152" y="8338947"/>
            <a:ext cx="3912770" cy="91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 spc="264">
                <a:solidFill>
                  <a:srgbClr val="01083A"/>
                </a:solidFill>
                <a:latin typeface="Open Sauce"/>
              </a:rPr>
              <a:t>add random noise to the image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61498" y="8338947"/>
            <a:ext cx="4565005" cy="138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6"/>
              </a:lnSpc>
              <a:spcBef>
                <a:spcPct val="0"/>
              </a:spcBef>
            </a:pPr>
            <a:r>
              <a:rPr lang="en-US" sz="2700" spc="264">
                <a:solidFill>
                  <a:srgbClr val="01083A"/>
                </a:solidFill>
                <a:latin typeface="Open Sauce"/>
              </a:rPr>
              <a:t>randomly rotate the image between -90 and +90 degrees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1373" y="4016885"/>
            <a:ext cx="6592780" cy="5241415"/>
          </a:xfrm>
          <a:custGeom>
            <a:avLst/>
            <a:gdLst/>
            <a:ahLst/>
            <a:cxnLst/>
            <a:rect r="r" b="b" t="t" l="l"/>
            <a:pathLst>
              <a:path h="5241415" w="6592780">
                <a:moveTo>
                  <a:pt x="0" y="0"/>
                </a:moveTo>
                <a:lnTo>
                  <a:pt x="6592780" y="0"/>
                </a:lnTo>
                <a:lnTo>
                  <a:pt x="6592780" y="5241415"/>
                </a:lnTo>
                <a:lnTo>
                  <a:pt x="0" y="5241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1" t="0" r="-102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44636" y="4016885"/>
            <a:ext cx="5648818" cy="5241415"/>
          </a:xfrm>
          <a:custGeom>
            <a:avLst/>
            <a:gdLst/>
            <a:ahLst/>
            <a:cxnLst/>
            <a:rect r="r" b="b" t="t" l="l"/>
            <a:pathLst>
              <a:path h="5241415" w="5648818">
                <a:moveTo>
                  <a:pt x="0" y="0"/>
                </a:moveTo>
                <a:lnTo>
                  <a:pt x="5648817" y="0"/>
                </a:lnTo>
                <a:lnTo>
                  <a:pt x="5648817" y="5241415"/>
                </a:lnTo>
                <a:lnTo>
                  <a:pt x="0" y="5241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82" t="-802" r="-1117" b="-561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016885"/>
            <a:ext cx="5610890" cy="5241415"/>
          </a:xfrm>
          <a:custGeom>
            <a:avLst/>
            <a:gdLst/>
            <a:ahLst/>
            <a:cxnLst/>
            <a:rect r="r" b="b" t="t" l="l"/>
            <a:pathLst>
              <a:path h="5241415" w="5610890">
                <a:moveTo>
                  <a:pt x="0" y="0"/>
                </a:moveTo>
                <a:lnTo>
                  <a:pt x="5610890" y="0"/>
                </a:lnTo>
                <a:lnTo>
                  <a:pt x="5610890" y="5241415"/>
                </a:lnTo>
                <a:lnTo>
                  <a:pt x="0" y="5241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98" t="-151" r="0" b="-24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7735" y="748091"/>
            <a:ext cx="1275253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9"/>
              </a:lnSpc>
            </a:pPr>
            <a:r>
              <a:rPr lang="en-US" sz="7499" spc="734">
                <a:solidFill>
                  <a:srgbClr val="004AAD"/>
                </a:solidFill>
                <a:latin typeface="Oswald Bold"/>
              </a:rPr>
              <a:t>CNN FOR LANDMARKS DETECTION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4521203">
            <a:off x="14715799" y="-4485002"/>
            <a:ext cx="9336426" cy="9580288"/>
          </a:xfrm>
          <a:custGeom>
            <a:avLst/>
            <a:gdLst/>
            <a:ahLst/>
            <a:cxnLst/>
            <a:rect r="r" b="b" t="t" l="l"/>
            <a:pathLst>
              <a:path h="9580288" w="9336426">
                <a:moveTo>
                  <a:pt x="0" y="0"/>
                </a:moveTo>
                <a:lnTo>
                  <a:pt x="9336426" y="0"/>
                </a:lnTo>
                <a:lnTo>
                  <a:pt x="9336426" y="9580288"/>
                </a:lnTo>
                <a:lnTo>
                  <a:pt x="0" y="958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989943">
            <a:off x="-3030305" y="-1609272"/>
            <a:ext cx="5141648" cy="5275944"/>
          </a:xfrm>
          <a:custGeom>
            <a:avLst/>
            <a:gdLst/>
            <a:ahLst/>
            <a:cxnLst/>
            <a:rect r="r" b="b" t="t" l="l"/>
            <a:pathLst>
              <a:path h="5275944" w="5141648">
                <a:moveTo>
                  <a:pt x="0" y="0"/>
                </a:moveTo>
                <a:lnTo>
                  <a:pt x="5141648" y="0"/>
                </a:lnTo>
                <a:lnTo>
                  <a:pt x="5141648" y="5275944"/>
                </a:lnTo>
                <a:lnTo>
                  <a:pt x="0" y="52759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1175" y="1635012"/>
            <a:ext cx="1489474" cy="2263013"/>
          </a:xfrm>
          <a:custGeom>
            <a:avLst/>
            <a:gdLst/>
            <a:ahLst/>
            <a:cxnLst/>
            <a:rect r="r" b="b" t="t" l="l"/>
            <a:pathLst>
              <a:path h="2263013" w="1489474">
                <a:moveTo>
                  <a:pt x="0" y="0"/>
                </a:moveTo>
                <a:lnTo>
                  <a:pt x="1489473" y="0"/>
                </a:lnTo>
                <a:lnTo>
                  <a:pt x="1489473" y="2263012"/>
                </a:lnTo>
                <a:lnTo>
                  <a:pt x="0" y="2263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49118">
            <a:off x="17314302" y="-5062313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711743" y="4172825"/>
            <a:ext cx="1491143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281111" y="3898024"/>
            <a:ext cx="549601" cy="5496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18019" y="3898024"/>
            <a:ext cx="549601" cy="54960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754926" y="3898024"/>
            <a:ext cx="549601" cy="5496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0799999">
            <a:off x="-2729621" y="-7074240"/>
            <a:ext cx="6455840" cy="9013389"/>
          </a:xfrm>
          <a:custGeom>
            <a:avLst/>
            <a:gdLst/>
            <a:ahLst/>
            <a:cxnLst/>
            <a:rect r="r" b="b" t="t" l="l"/>
            <a:pathLst>
              <a:path h="9013389" w="6455840">
                <a:moveTo>
                  <a:pt x="0" y="0"/>
                </a:moveTo>
                <a:lnTo>
                  <a:pt x="6455839" y="0"/>
                </a:lnTo>
                <a:lnTo>
                  <a:pt x="6455839" y="9013389"/>
                </a:lnTo>
                <a:lnTo>
                  <a:pt x="0" y="9013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568" y="5385900"/>
            <a:ext cx="5902674" cy="4529033"/>
          </a:xfrm>
          <a:custGeom>
            <a:avLst/>
            <a:gdLst/>
            <a:ahLst/>
            <a:cxnLst/>
            <a:rect r="r" b="b" t="t" l="l"/>
            <a:pathLst>
              <a:path h="4529033" w="5902674">
                <a:moveTo>
                  <a:pt x="0" y="0"/>
                </a:moveTo>
                <a:lnTo>
                  <a:pt x="5902673" y="0"/>
                </a:lnTo>
                <a:lnTo>
                  <a:pt x="5902673" y="4529033"/>
                </a:lnTo>
                <a:lnTo>
                  <a:pt x="0" y="4529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48082" y="1635012"/>
            <a:ext cx="1489474" cy="2263013"/>
          </a:xfrm>
          <a:custGeom>
            <a:avLst/>
            <a:gdLst/>
            <a:ahLst/>
            <a:cxnLst/>
            <a:rect r="r" b="b" t="t" l="l"/>
            <a:pathLst>
              <a:path h="2263013" w="1489474">
                <a:moveTo>
                  <a:pt x="0" y="0"/>
                </a:moveTo>
                <a:lnTo>
                  <a:pt x="1489474" y="0"/>
                </a:lnTo>
                <a:lnTo>
                  <a:pt x="1489474" y="2263012"/>
                </a:lnTo>
                <a:lnTo>
                  <a:pt x="0" y="2263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84990" y="1635012"/>
            <a:ext cx="1489474" cy="2263013"/>
          </a:xfrm>
          <a:custGeom>
            <a:avLst/>
            <a:gdLst/>
            <a:ahLst/>
            <a:cxnLst/>
            <a:rect r="r" b="b" t="t" l="l"/>
            <a:pathLst>
              <a:path h="2263013" w="1489474">
                <a:moveTo>
                  <a:pt x="0" y="0"/>
                </a:moveTo>
                <a:lnTo>
                  <a:pt x="1489473" y="0"/>
                </a:lnTo>
                <a:lnTo>
                  <a:pt x="1489473" y="2263012"/>
                </a:lnTo>
                <a:lnTo>
                  <a:pt x="0" y="2263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119951" y="5385900"/>
            <a:ext cx="5902674" cy="4529033"/>
          </a:xfrm>
          <a:custGeom>
            <a:avLst/>
            <a:gdLst/>
            <a:ahLst/>
            <a:cxnLst/>
            <a:rect r="r" b="b" t="t" l="l"/>
            <a:pathLst>
              <a:path h="4529033" w="5902674">
                <a:moveTo>
                  <a:pt x="0" y="0"/>
                </a:moveTo>
                <a:lnTo>
                  <a:pt x="5902674" y="0"/>
                </a:lnTo>
                <a:lnTo>
                  <a:pt x="5902674" y="4529033"/>
                </a:lnTo>
                <a:lnTo>
                  <a:pt x="0" y="45290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95335" y="5385900"/>
            <a:ext cx="5992259" cy="4529033"/>
          </a:xfrm>
          <a:custGeom>
            <a:avLst/>
            <a:gdLst/>
            <a:ahLst/>
            <a:cxnLst/>
            <a:rect r="r" b="b" t="t" l="l"/>
            <a:pathLst>
              <a:path h="4529033" w="5992259">
                <a:moveTo>
                  <a:pt x="0" y="0"/>
                </a:moveTo>
                <a:lnTo>
                  <a:pt x="5992259" y="0"/>
                </a:lnTo>
                <a:lnTo>
                  <a:pt x="5992259" y="4529033"/>
                </a:lnTo>
                <a:lnTo>
                  <a:pt x="0" y="45290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542139" y="2117477"/>
            <a:ext cx="202754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4999" spc="489">
                <a:solidFill>
                  <a:srgbClr val="FFFBFB"/>
                </a:solidFill>
                <a:latin typeface="Open Sauce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4530" y="4651508"/>
            <a:ext cx="3802764" cy="54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7"/>
              </a:lnSpc>
            </a:pPr>
            <a:r>
              <a:rPr lang="en-US" sz="3237" spc="317">
                <a:solidFill>
                  <a:srgbClr val="01083A"/>
                </a:solidFill>
                <a:latin typeface="Open Sauce Bold"/>
              </a:rPr>
              <a:t>RESNET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08127" y="4651508"/>
            <a:ext cx="3569384" cy="54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7"/>
              </a:lnSpc>
            </a:pPr>
            <a:r>
              <a:rPr lang="en-US" sz="3237" spc="317">
                <a:solidFill>
                  <a:srgbClr val="01083A"/>
                </a:solidFill>
                <a:latin typeface="Open Sauce Bold"/>
              </a:rPr>
              <a:t>EFFICIENTNET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03428" y="4651508"/>
            <a:ext cx="2972222" cy="54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7"/>
              </a:lnSpc>
            </a:pPr>
            <a:r>
              <a:rPr lang="en-US" sz="3237" spc="317">
                <a:solidFill>
                  <a:srgbClr val="01083A"/>
                </a:solidFill>
                <a:latin typeface="Open Sauce Bold"/>
              </a:rPr>
              <a:t>MOBILENET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10478" y="111011"/>
            <a:ext cx="10564681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9"/>
              </a:lnSpc>
            </a:pPr>
            <a:r>
              <a:rPr lang="en-US" sz="7499" spc="734">
                <a:solidFill>
                  <a:srgbClr val="004AAD"/>
                </a:solidFill>
                <a:latin typeface="Oswald Bold"/>
              </a:rPr>
              <a:t>PRETRAINED MODELS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79046" y="2117477"/>
            <a:ext cx="202754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4999" spc="489">
                <a:solidFill>
                  <a:srgbClr val="FFFBFB"/>
                </a:solidFill>
                <a:latin typeface="Open Sauce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15954" y="2117477"/>
            <a:ext cx="202754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4999" spc="489">
                <a:solidFill>
                  <a:srgbClr val="FFFBFB"/>
                </a:solidFill>
                <a:latin typeface="Open Sauce Bold"/>
              </a:rPr>
              <a:t>03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854083" y="6962997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72655" y="2980428"/>
            <a:ext cx="1400485" cy="5251995"/>
            <a:chOff x="0" y="0"/>
            <a:chExt cx="368852" cy="13832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383241"/>
            </a:xfrm>
            <a:custGeom>
              <a:avLst/>
              <a:gdLst/>
              <a:ahLst/>
              <a:cxnLst/>
              <a:rect r="r" b="b" t="t" l="l"/>
              <a:pathLst>
                <a:path h="1383241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383241"/>
                  </a:lnTo>
                  <a:lnTo>
                    <a:pt x="0" y="138324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402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19320" y="713144"/>
            <a:ext cx="7416941" cy="130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5"/>
              </a:lnSpc>
            </a:pPr>
            <a:r>
              <a:rPr lang="en-US" sz="7699" spc="754">
                <a:solidFill>
                  <a:srgbClr val="004AAD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4687" y="3177693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84687" y="3974813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84687" y="485597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84687" y="565308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04288" y="644546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04288" y="727643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08024" y="3214269"/>
            <a:ext cx="10734201" cy="5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01083A"/>
                </a:solidFill>
                <a:latin typeface="Open Sauce"/>
              </a:rPr>
              <a:t>PROJECT DESCRIPTION AND HOW IT WORKS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08024" y="4053408"/>
            <a:ext cx="6076629" cy="5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01083A"/>
                </a:solidFill>
                <a:latin typeface="Open Sauce"/>
              </a:rPr>
              <a:t>DATA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08024" y="4892546"/>
            <a:ext cx="5790503" cy="5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6"/>
              </a:lnSpc>
              <a:spcBef>
                <a:spcPct val="0"/>
              </a:spcBef>
            </a:pPr>
            <a:r>
              <a:rPr lang="en-US" sz="3200" spc="313">
                <a:solidFill>
                  <a:srgbClr val="01083A"/>
                </a:solidFill>
                <a:latin typeface="Open Sauce"/>
              </a:rPr>
              <a:t>CLUSTER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08024" y="5733794"/>
            <a:ext cx="7774856" cy="5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6"/>
              </a:lnSpc>
              <a:spcBef>
                <a:spcPct val="0"/>
              </a:spcBef>
            </a:pPr>
            <a:r>
              <a:rPr lang="en-US" sz="3200" spc="313">
                <a:solidFill>
                  <a:srgbClr val="01083A"/>
                </a:solidFill>
                <a:latin typeface="Open Sauce"/>
              </a:rPr>
              <a:t>FACE RECOGNITION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08024" y="6565500"/>
            <a:ext cx="9983742" cy="5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6"/>
              </a:lnSpc>
              <a:spcBef>
                <a:spcPct val="0"/>
              </a:spcBef>
            </a:pPr>
            <a:r>
              <a:rPr lang="en-US" sz="3200" spc="313">
                <a:solidFill>
                  <a:srgbClr val="01083A"/>
                </a:solidFill>
                <a:latin typeface="Open Sauce"/>
              </a:rPr>
              <a:t>FACIAL LANDMARKS DETECTION MODEL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08024" y="7406748"/>
            <a:ext cx="5790503" cy="5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6"/>
              </a:lnSpc>
              <a:spcBef>
                <a:spcPct val="0"/>
              </a:spcBef>
            </a:pPr>
            <a:r>
              <a:rPr lang="en-US" sz="3200" spc="313">
                <a:solidFill>
                  <a:srgbClr val="01083A"/>
                </a:solidFill>
                <a:latin typeface="Open Sauce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46562">
            <a:off x="13365252" y="314791"/>
            <a:ext cx="10330443" cy="4432699"/>
          </a:xfrm>
          <a:custGeom>
            <a:avLst/>
            <a:gdLst/>
            <a:ahLst/>
            <a:cxnLst/>
            <a:rect r="r" b="b" t="t" l="l"/>
            <a:pathLst>
              <a:path h="4432699" w="10330443">
                <a:moveTo>
                  <a:pt x="0" y="0"/>
                </a:moveTo>
                <a:lnTo>
                  <a:pt x="10330443" y="0"/>
                </a:lnTo>
                <a:lnTo>
                  <a:pt x="10330443" y="4432699"/>
                </a:lnTo>
                <a:lnTo>
                  <a:pt x="0" y="443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865294"/>
          <a:ext cx="6739538" cy="3331693"/>
        </p:xfrm>
        <a:graphic>
          <a:graphicData uri="http://schemas.openxmlformats.org/drawingml/2006/table">
            <a:tbl>
              <a:tblPr/>
              <a:tblGrid>
                <a:gridCol w="3907535"/>
                <a:gridCol w="2832002"/>
              </a:tblGrid>
              <a:tr h="11080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Open Sauce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Open Sauce Bold"/>
                        </a:rPr>
                        <a:t>MSE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80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Open Sauce"/>
                        </a:rPr>
                        <a:t>EfficientNet-b0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Open Sauce"/>
                        </a:rPr>
                        <a:t>0.0019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Open Sauce"/>
                        </a:rPr>
                        <a:t>my 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Open Sauce"/>
                        </a:rPr>
                        <a:t>0.0010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185729" y="6349146"/>
          <a:ext cx="6739538" cy="3331693"/>
        </p:xfrm>
        <a:graphic>
          <a:graphicData uri="http://schemas.openxmlformats.org/drawingml/2006/table">
            <a:tbl>
              <a:tblPr/>
              <a:tblGrid>
                <a:gridCol w="3674812"/>
                <a:gridCol w="3064725"/>
              </a:tblGrid>
              <a:tr h="11080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Open Sauce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Open Sauce Bold"/>
                        </a:rPr>
                        <a:t>MSE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80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Open Sauce"/>
                        </a:rPr>
                        <a:t>ResNet18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Open Sauce"/>
                        </a:rPr>
                        <a:t>0.0004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4AAD"/>
                          </a:solidFill>
                          <a:latin typeface="Open Sauce"/>
                        </a:rPr>
                        <a:t>MobileNetV2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4AAD"/>
                          </a:solidFill>
                          <a:latin typeface="Open Sauce Bold"/>
                        </a:rPr>
                        <a:t>0.0004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0" y="4679258"/>
            <a:ext cx="10710024" cy="5607742"/>
          </a:xfrm>
          <a:custGeom>
            <a:avLst/>
            <a:gdLst/>
            <a:ahLst/>
            <a:cxnLst/>
            <a:rect r="r" b="b" t="t" l="l"/>
            <a:pathLst>
              <a:path h="5607742" w="10710024">
                <a:moveTo>
                  <a:pt x="0" y="0"/>
                </a:moveTo>
                <a:lnTo>
                  <a:pt x="10710024" y="0"/>
                </a:lnTo>
                <a:lnTo>
                  <a:pt x="10710024" y="5607742"/>
                </a:lnTo>
                <a:lnTo>
                  <a:pt x="0" y="5607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7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97542" y="919550"/>
            <a:ext cx="8472425" cy="220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It's turned out pretrained MobileNet and ResNet18 to be the best performing models with this data.</a:t>
            </a:r>
          </a:p>
          <a:p>
            <a:pPr algn="ctr">
              <a:lnSpc>
                <a:spcPts val="441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353554" y="3599123"/>
            <a:ext cx="6403888" cy="220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But MobileNet is the best model because it's faster and even gives a slightly more accurate result.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246562">
            <a:off x="13365252" y="314791"/>
            <a:ext cx="10330443" cy="4432699"/>
          </a:xfrm>
          <a:custGeom>
            <a:avLst/>
            <a:gdLst/>
            <a:ahLst/>
            <a:cxnLst/>
            <a:rect r="r" b="b" t="t" l="l"/>
            <a:pathLst>
              <a:path h="4432699" w="10330443">
                <a:moveTo>
                  <a:pt x="0" y="0"/>
                </a:moveTo>
                <a:lnTo>
                  <a:pt x="10330443" y="0"/>
                </a:lnTo>
                <a:lnTo>
                  <a:pt x="10330443" y="4432699"/>
                </a:lnTo>
                <a:lnTo>
                  <a:pt x="0" y="443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407" y="-105797"/>
            <a:ext cx="10025731" cy="5005611"/>
          </a:xfrm>
          <a:custGeom>
            <a:avLst/>
            <a:gdLst/>
            <a:ahLst/>
            <a:cxnLst/>
            <a:rect r="r" b="b" t="t" l="l"/>
            <a:pathLst>
              <a:path h="5005611" w="10025731">
                <a:moveTo>
                  <a:pt x="0" y="0"/>
                </a:moveTo>
                <a:lnTo>
                  <a:pt x="10025731" y="0"/>
                </a:lnTo>
                <a:lnTo>
                  <a:pt x="10025731" y="5005611"/>
                </a:lnTo>
                <a:lnTo>
                  <a:pt x="0" y="5005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75407" y="-52899"/>
            <a:ext cx="9386474" cy="4899814"/>
          </a:xfrm>
          <a:custGeom>
            <a:avLst/>
            <a:gdLst/>
            <a:ahLst/>
            <a:cxnLst/>
            <a:rect r="r" b="b" t="t" l="l"/>
            <a:pathLst>
              <a:path h="4899814" w="9386474">
                <a:moveTo>
                  <a:pt x="0" y="0"/>
                </a:moveTo>
                <a:lnTo>
                  <a:pt x="9386474" y="0"/>
                </a:lnTo>
                <a:lnTo>
                  <a:pt x="9386474" y="4899814"/>
                </a:lnTo>
                <a:lnTo>
                  <a:pt x="0" y="4899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52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899814"/>
            <a:ext cx="9962030" cy="5513408"/>
          </a:xfrm>
          <a:custGeom>
            <a:avLst/>
            <a:gdLst/>
            <a:ahLst/>
            <a:cxnLst/>
            <a:rect r="r" b="b" t="t" l="l"/>
            <a:pathLst>
              <a:path h="5513408" w="9962030">
                <a:moveTo>
                  <a:pt x="0" y="0"/>
                </a:moveTo>
                <a:lnTo>
                  <a:pt x="9962030" y="0"/>
                </a:lnTo>
                <a:lnTo>
                  <a:pt x="9962030" y="5513408"/>
                </a:lnTo>
                <a:lnTo>
                  <a:pt x="0" y="5513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677" t="0" r="-117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42230" y="4901447"/>
            <a:ext cx="11217637" cy="6227089"/>
          </a:xfrm>
          <a:custGeom>
            <a:avLst/>
            <a:gdLst/>
            <a:ahLst/>
            <a:cxnLst/>
            <a:rect r="r" b="b" t="t" l="l"/>
            <a:pathLst>
              <a:path h="6227089" w="11217637">
                <a:moveTo>
                  <a:pt x="0" y="0"/>
                </a:moveTo>
                <a:lnTo>
                  <a:pt x="11217637" y="0"/>
                </a:lnTo>
                <a:lnTo>
                  <a:pt x="11217637" y="6227090"/>
                </a:lnTo>
                <a:lnTo>
                  <a:pt x="0" y="622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1184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783519" y="5298176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11567"/>
            <a:ext cx="15932061" cy="10298567"/>
          </a:xfrm>
          <a:custGeom>
            <a:avLst/>
            <a:gdLst/>
            <a:ahLst/>
            <a:cxnLst/>
            <a:rect r="r" b="b" t="t" l="l"/>
            <a:pathLst>
              <a:path h="10298567" w="15932061">
                <a:moveTo>
                  <a:pt x="0" y="0"/>
                </a:moveTo>
                <a:lnTo>
                  <a:pt x="15932061" y="0"/>
                </a:lnTo>
                <a:lnTo>
                  <a:pt x="15932061" y="10298567"/>
                </a:lnTo>
                <a:lnTo>
                  <a:pt x="0" y="10298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85211">
            <a:off x="13964725" y="-3816919"/>
            <a:ext cx="6589150" cy="6761254"/>
          </a:xfrm>
          <a:custGeom>
            <a:avLst/>
            <a:gdLst/>
            <a:ahLst/>
            <a:cxnLst/>
            <a:rect r="r" b="b" t="t" l="l"/>
            <a:pathLst>
              <a:path h="6761254" w="6589150">
                <a:moveTo>
                  <a:pt x="0" y="0"/>
                </a:moveTo>
                <a:lnTo>
                  <a:pt x="6589150" y="0"/>
                </a:lnTo>
                <a:lnTo>
                  <a:pt x="6589150" y="6761254"/>
                </a:lnTo>
                <a:lnTo>
                  <a:pt x="0" y="676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8636">
            <a:off x="-2128019" y="-4805352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61884" y="3279416"/>
            <a:ext cx="9357907" cy="6061158"/>
          </a:xfrm>
          <a:custGeom>
            <a:avLst/>
            <a:gdLst/>
            <a:ahLst/>
            <a:cxnLst/>
            <a:rect r="r" b="b" t="t" l="l"/>
            <a:pathLst>
              <a:path h="6061158" w="9357907">
                <a:moveTo>
                  <a:pt x="0" y="0"/>
                </a:moveTo>
                <a:lnTo>
                  <a:pt x="9357906" y="0"/>
                </a:lnTo>
                <a:lnTo>
                  <a:pt x="9357906" y="6061158"/>
                </a:lnTo>
                <a:lnTo>
                  <a:pt x="0" y="6061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38" t="0" r="-683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7228" y="3279416"/>
            <a:ext cx="7763331" cy="6061158"/>
          </a:xfrm>
          <a:custGeom>
            <a:avLst/>
            <a:gdLst/>
            <a:ahLst/>
            <a:cxnLst/>
            <a:rect r="r" b="b" t="t" l="l"/>
            <a:pathLst>
              <a:path h="6061158" w="7763331">
                <a:moveTo>
                  <a:pt x="0" y="0"/>
                </a:moveTo>
                <a:lnTo>
                  <a:pt x="7763331" y="0"/>
                </a:lnTo>
                <a:lnTo>
                  <a:pt x="7763331" y="6061158"/>
                </a:lnTo>
                <a:lnTo>
                  <a:pt x="0" y="6061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81" t="0" r="-2252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74625" y="1146282"/>
            <a:ext cx="4796131" cy="148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43"/>
              </a:lnSpc>
              <a:spcBef>
                <a:spcPct val="0"/>
              </a:spcBef>
            </a:pPr>
            <a:r>
              <a:rPr lang="en-US" sz="8799" spc="862">
                <a:solidFill>
                  <a:srgbClr val="004AAD"/>
                </a:solidFill>
                <a:latin typeface="Oswald Bold"/>
              </a:rPr>
              <a:t>BEFORE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63674" y="1146282"/>
            <a:ext cx="3823189" cy="148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43"/>
              </a:lnSpc>
              <a:spcBef>
                <a:spcPct val="0"/>
              </a:spcBef>
            </a:pPr>
            <a:r>
              <a:rPr lang="en-US" sz="8799" spc="862">
                <a:solidFill>
                  <a:srgbClr val="004AAD"/>
                </a:solidFill>
                <a:latin typeface="Oswald Bold"/>
              </a:rPr>
              <a:t>AFTER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01489" y="3346997"/>
            <a:ext cx="10685022" cy="223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247"/>
              </a:lnSpc>
              <a:spcBef>
                <a:spcPct val="0"/>
              </a:spcBef>
            </a:pPr>
            <a:r>
              <a:rPr lang="en-US" sz="13223" spc="1295">
                <a:solidFill>
                  <a:srgbClr val="004AAD"/>
                </a:solidFill>
                <a:latin typeface="Oswald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3218788">
            <a:off x="14377426" y="7135575"/>
            <a:ext cx="6142414" cy="6302850"/>
          </a:xfrm>
          <a:custGeom>
            <a:avLst/>
            <a:gdLst/>
            <a:ahLst/>
            <a:cxnLst/>
            <a:rect r="r" b="b" t="t" l="l"/>
            <a:pathLst>
              <a:path h="6302850" w="6142414">
                <a:moveTo>
                  <a:pt x="0" y="0"/>
                </a:moveTo>
                <a:lnTo>
                  <a:pt x="6142414" y="0"/>
                </a:lnTo>
                <a:lnTo>
                  <a:pt x="6142414" y="6302850"/>
                </a:lnTo>
                <a:lnTo>
                  <a:pt x="0" y="6302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88636">
            <a:off x="-2801204" y="-4195278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1" y="0"/>
                </a:lnTo>
                <a:lnTo>
                  <a:pt x="7032581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59121">
            <a:off x="15175179" y="5896171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12197">
            <a:off x="-1713566" y="-6057291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60631" y="6895015"/>
            <a:ext cx="9966738" cy="9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8"/>
              </a:lnSpc>
            </a:pPr>
            <a:r>
              <a:rPr lang="en-US" sz="5600" spc="296">
                <a:solidFill>
                  <a:srgbClr val="01083A"/>
                </a:solidFill>
                <a:latin typeface="Oswald Bold"/>
              </a:rPr>
              <a:t>KSENIYA KUDZELICH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3521">
            <a:off x="15264906" y="-4266800"/>
            <a:ext cx="5938105" cy="6093205"/>
          </a:xfrm>
          <a:custGeom>
            <a:avLst/>
            <a:gdLst/>
            <a:ahLst/>
            <a:cxnLst/>
            <a:rect r="r" b="b" t="t" l="l"/>
            <a:pathLst>
              <a:path h="6093205" w="5938105">
                <a:moveTo>
                  <a:pt x="0" y="0"/>
                </a:moveTo>
                <a:lnTo>
                  <a:pt x="5938105" y="0"/>
                </a:lnTo>
                <a:lnTo>
                  <a:pt x="5938105" y="6093205"/>
                </a:lnTo>
                <a:lnTo>
                  <a:pt x="0" y="6093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29803">
            <a:off x="-2401507" y="-3563579"/>
            <a:ext cx="5343040" cy="5482597"/>
          </a:xfrm>
          <a:custGeom>
            <a:avLst/>
            <a:gdLst/>
            <a:ahLst/>
            <a:cxnLst/>
            <a:rect r="r" b="b" t="t" l="l"/>
            <a:pathLst>
              <a:path h="5482597" w="5343040">
                <a:moveTo>
                  <a:pt x="0" y="0"/>
                </a:moveTo>
                <a:lnTo>
                  <a:pt x="5343040" y="0"/>
                </a:lnTo>
                <a:lnTo>
                  <a:pt x="5343040" y="5482597"/>
                </a:lnTo>
                <a:lnTo>
                  <a:pt x="0" y="5482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48850" y="67562"/>
            <a:ext cx="11873743" cy="127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500" spc="735">
                <a:solidFill>
                  <a:srgbClr val="004AAD"/>
                </a:solidFill>
                <a:latin typeface="Oswald Bold"/>
              </a:rPr>
              <a:t>PROJECT DESCRIPTION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45879" y="1723006"/>
            <a:ext cx="17279983" cy="3420494"/>
            <a:chOff x="0" y="0"/>
            <a:chExt cx="3337046" cy="6605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7046" cy="660553"/>
            </a:xfrm>
            <a:custGeom>
              <a:avLst/>
              <a:gdLst/>
              <a:ahLst/>
              <a:cxnLst/>
              <a:rect r="r" b="b" t="t" l="l"/>
              <a:pathLst>
                <a:path h="660553" w="3337046">
                  <a:moveTo>
                    <a:pt x="0" y="0"/>
                  </a:moveTo>
                  <a:lnTo>
                    <a:pt x="3337046" y="0"/>
                  </a:lnTo>
                  <a:lnTo>
                    <a:pt x="3337046" y="660553"/>
                  </a:lnTo>
                  <a:lnTo>
                    <a:pt x="0" y="660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337046" cy="67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15408" y="1837610"/>
            <a:ext cx="17140627" cy="313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 u="sng">
                <a:solidFill>
                  <a:srgbClr val="004AAD"/>
                </a:solidFill>
                <a:latin typeface="Open Sauce Bold"/>
              </a:rPr>
              <a:t>Project</a:t>
            </a:r>
            <a:r>
              <a:rPr lang="en-US" sz="3000" spc="294">
                <a:solidFill>
                  <a:srgbClr val="01083A"/>
                </a:solidFill>
                <a:latin typeface="Open Sauce"/>
              </a:rPr>
              <a:t>: Interactive advertising campaign in the mall to increase visitor engagement and increase sales.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 u="sng">
                <a:solidFill>
                  <a:srgbClr val="004AAD"/>
                </a:solidFill>
                <a:latin typeface="Open Sauce Bold"/>
              </a:rPr>
              <a:t>Client</a:t>
            </a:r>
            <a:r>
              <a:rPr lang="en-US" sz="3000" spc="294">
                <a:solidFill>
                  <a:srgbClr val="01083A"/>
                </a:solidFill>
                <a:latin typeface="Open Sauce Bold"/>
              </a:rPr>
              <a:t>:</a:t>
            </a:r>
            <a:r>
              <a:rPr lang="en-US" sz="3000" spc="294">
                <a:solidFill>
                  <a:srgbClr val="01083A"/>
                </a:solidFill>
                <a:latin typeface="Open Sauce"/>
              </a:rPr>
              <a:t> An advertiser interested in innovative methods of attracting customers.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 u="sng">
                <a:solidFill>
                  <a:srgbClr val="004AAD"/>
                </a:solidFill>
                <a:latin typeface="Open Sauce Bold"/>
              </a:rPr>
              <a:t>Task</a:t>
            </a:r>
            <a:r>
              <a:rPr lang="en-US" sz="3000" spc="294">
                <a:solidFill>
                  <a:srgbClr val="01083A"/>
                </a:solidFill>
                <a:latin typeface="Open Sauce Bold"/>
              </a:rPr>
              <a:t>:</a:t>
            </a:r>
            <a:r>
              <a:rPr lang="en-US" sz="3000" spc="294">
                <a:solidFill>
                  <a:srgbClr val="01083A"/>
                </a:solidFill>
                <a:latin typeface="Open Sauce"/>
              </a:rPr>
              <a:t> Create a system that identifies loyal customers and adapts advertising content in real time based on their reactions and emotions.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8013" y="7513319"/>
            <a:ext cx="16957509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 u="sng">
                <a:solidFill>
                  <a:srgbClr val="004AAD"/>
                </a:solidFill>
                <a:latin typeface="Open Sauce Bold"/>
              </a:rPr>
              <a:t>Face classification model</a:t>
            </a:r>
            <a:r>
              <a:rPr lang="en-US" sz="3000" spc="294">
                <a:solidFill>
                  <a:srgbClr val="01083A"/>
                </a:solidFill>
                <a:latin typeface="Open Sauce"/>
              </a:rPr>
              <a:t>: Identification of regular customers to offer personalized promotions and discounts.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 u="sng">
                <a:solidFill>
                  <a:srgbClr val="004AAD"/>
                </a:solidFill>
                <a:latin typeface="Open Sauce Bold"/>
              </a:rPr>
              <a:t>Key points detection model</a:t>
            </a:r>
            <a:r>
              <a:rPr lang="en-US" sz="3000" spc="294">
                <a:solidFill>
                  <a:srgbClr val="01083A"/>
                </a:solidFill>
                <a:latin typeface="Open Sauce"/>
              </a:rPr>
              <a:t>: Analysis of visitors' reactions to commercials and interactive stands.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47218" y="5614987"/>
            <a:ext cx="7077304" cy="127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500" spc="735">
                <a:solidFill>
                  <a:srgbClr val="004AAD"/>
                </a:solidFill>
                <a:latin typeface="Oswald Bold"/>
              </a:rPr>
              <a:t>SOLUTION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45879" y="7308167"/>
            <a:ext cx="17279983" cy="2551525"/>
            <a:chOff x="0" y="0"/>
            <a:chExt cx="3337046" cy="4927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37046" cy="492741"/>
            </a:xfrm>
            <a:custGeom>
              <a:avLst/>
              <a:gdLst/>
              <a:ahLst/>
              <a:cxnLst/>
              <a:rect r="r" b="b" t="t" l="l"/>
              <a:pathLst>
                <a:path h="492741" w="3337046">
                  <a:moveTo>
                    <a:pt x="0" y="0"/>
                  </a:moveTo>
                  <a:lnTo>
                    <a:pt x="3337046" y="0"/>
                  </a:lnTo>
                  <a:lnTo>
                    <a:pt x="3337046" y="492741"/>
                  </a:lnTo>
                  <a:lnTo>
                    <a:pt x="0" y="4927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337046" cy="511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769000">
            <a:off x="-279453" y="-2257491"/>
            <a:ext cx="3608885" cy="3703147"/>
          </a:xfrm>
          <a:custGeom>
            <a:avLst/>
            <a:gdLst/>
            <a:ahLst/>
            <a:cxnLst/>
            <a:rect r="r" b="b" t="t" l="l"/>
            <a:pathLst>
              <a:path h="3703147" w="3608885">
                <a:moveTo>
                  <a:pt x="0" y="0"/>
                </a:moveTo>
                <a:lnTo>
                  <a:pt x="3608885" y="0"/>
                </a:lnTo>
                <a:lnTo>
                  <a:pt x="3608885" y="3703147"/>
                </a:lnTo>
                <a:lnTo>
                  <a:pt x="0" y="370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54970">
            <a:off x="15114772" y="-4432759"/>
            <a:ext cx="6346457" cy="6512222"/>
          </a:xfrm>
          <a:custGeom>
            <a:avLst/>
            <a:gdLst/>
            <a:ahLst/>
            <a:cxnLst/>
            <a:rect r="r" b="b" t="t" l="l"/>
            <a:pathLst>
              <a:path h="6512222" w="6346457">
                <a:moveTo>
                  <a:pt x="0" y="0"/>
                </a:moveTo>
                <a:lnTo>
                  <a:pt x="6346456" y="0"/>
                </a:lnTo>
                <a:lnTo>
                  <a:pt x="6346456" y="6512223"/>
                </a:lnTo>
                <a:lnTo>
                  <a:pt x="0" y="6512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47303" y="-3699771"/>
            <a:ext cx="5343040" cy="5482597"/>
          </a:xfrm>
          <a:custGeom>
            <a:avLst/>
            <a:gdLst/>
            <a:ahLst/>
            <a:cxnLst/>
            <a:rect r="r" b="b" t="t" l="l"/>
            <a:pathLst>
              <a:path h="5482597" w="5343040">
                <a:moveTo>
                  <a:pt x="0" y="0"/>
                </a:moveTo>
                <a:lnTo>
                  <a:pt x="5343040" y="0"/>
                </a:lnTo>
                <a:lnTo>
                  <a:pt x="5343040" y="5482597"/>
                </a:lnTo>
                <a:lnTo>
                  <a:pt x="0" y="5482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53689" y="2846883"/>
            <a:ext cx="10003367" cy="5680826"/>
          </a:xfrm>
          <a:custGeom>
            <a:avLst/>
            <a:gdLst/>
            <a:ahLst/>
            <a:cxnLst/>
            <a:rect r="r" b="b" t="t" l="l"/>
            <a:pathLst>
              <a:path h="5680826" w="10003367">
                <a:moveTo>
                  <a:pt x="0" y="0"/>
                </a:moveTo>
                <a:lnTo>
                  <a:pt x="10003368" y="0"/>
                </a:lnTo>
                <a:lnTo>
                  <a:pt x="10003368" y="5680827"/>
                </a:lnTo>
                <a:lnTo>
                  <a:pt x="0" y="5680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06169" y="189787"/>
            <a:ext cx="8199492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9"/>
              </a:lnSpc>
            </a:pPr>
            <a:r>
              <a:rPr lang="en-US" sz="7499" spc="734">
                <a:solidFill>
                  <a:srgbClr val="004AAD"/>
                </a:solidFill>
                <a:latin typeface="Oswald Bold"/>
              </a:rPr>
              <a:t>HOW IT WORKS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102087"/>
            <a:ext cx="15307844" cy="95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864"/>
              </a:lnSpc>
              <a:buFont typeface="Arial"/>
              <a:buChar char="•"/>
            </a:pPr>
            <a:r>
              <a:rPr lang="en-US" sz="2800" spc="274">
                <a:solidFill>
                  <a:srgbClr val="01083A"/>
                </a:solidFill>
                <a:latin typeface="Open Sauce"/>
              </a:rPr>
              <a:t>Cameras identify regular customers and offer them personalized discounts and offers.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6769080"/>
            <a:ext cx="8153689" cy="95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864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274" strike="noStrike" u="none">
                <a:solidFill>
                  <a:srgbClr val="01083A"/>
                </a:solidFill>
                <a:latin typeface="Open Sauce"/>
              </a:rPr>
              <a:t>If interest is noticed, it offers additional information or a discount.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192696"/>
            <a:ext cx="7843255" cy="144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864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274" strike="noStrike" u="none">
                <a:solidFill>
                  <a:srgbClr val="01083A"/>
                </a:solidFill>
                <a:latin typeface="Open Sauce"/>
              </a:rPr>
              <a:t>Interactive stands track visitors' reactions to ads and adapt content based on their emotions.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8851560"/>
            <a:ext cx="13810302" cy="95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864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274" strike="noStrike" u="none">
                <a:solidFill>
                  <a:srgbClr val="01083A"/>
                </a:solidFill>
                <a:latin typeface="Open Sauce"/>
              </a:rPr>
              <a:t>The advertiser receives information about the effectiveness of the campaign to optimize advertising strategies.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04442" y="-1580319"/>
            <a:ext cx="3608885" cy="3703147"/>
          </a:xfrm>
          <a:custGeom>
            <a:avLst/>
            <a:gdLst/>
            <a:ahLst/>
            <a:cxnLst/>
            <a:rect r="r" b="b" t="t" l="l"/>
            <a:pathLst>
              <a:path h="3703147" w="3608885">
                <a:moveTo>
                  <a:pt x="0" y="0"/>
                </a:moveTo>
                <a:lnTo>
                  <a:pt x="3608884" y="0"/>
                </a:lnTo>
                <a:lnTo>
                  <a:pt x="3608884" y="3703146"/>
                </a:lnTo>
                <a:lnTo>
                  <a:pt x="0" y="370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29435" y="2425491"/>
            <a:ext cx="9643898" cy="6627700"/>
          </a:xfrm>
          <a:custGeom>
            <a:avLst/>
            <a:gdLst/>
            <a:ahLst/>
            <a:cxnLst/>
            <a:rect r="r" b="b" t="t" l="l"/>
            <a:pathLst>
              <a:path h="6627700" w="9643898">
                <a:moveTo>
                  <a:pt x="0" y="0"/>
                </a:moveTo>
                <a:lnTo>
                  <a:pt x="9643899" y="0"/>
                </a:lnTo>
                <a:lnTo>
                  <a:pt x="9643899" y="6627699"/>
                </a:lnTo>
                <a:lnTo>
                  <a:pt x="0" y="66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57265" y="229171"/>
            <a:ext cx="9373470" cy="127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0"/>
              </a:lnSpc>
            </a:pPr>
            <a:r>
              <a:rPr lang="en-US" sz="7500" spc="735">
                <a:solidFill>
                  <a:srgbClr val="004AAD"/>
                </a:solidFill>
                <a:latin typeface="Oswald Bold"/>
              </a:rPr>
              <a:t>DATA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2866" y="3180598"/>
            <a:ext cx="7556569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3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Short videos of 828 unique individuals from YouTube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2866" y="4703020"/>
            <a:ext cx="7198940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3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Total number of frames is 260,399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2866" y="6225443"/>
            <a:ext cx="7556569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Each frame contains:</a:t>
            </a:r>
          </a:p>
          <a:p>
            <a:pPr algn="l" marL="1295394" indent="-431798" lvl="2">
              <a:lnSpc>
                <a:spcPts val="4139"/>
              </a:lnSpc>
              <a:buFont typeface="Arial"/>
              <a:buChar char="⚬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jpeg colors</a:t>
            </a:r>
          </a:p>
          <a:p>
            <a:pPr algn="l" marL="1295394" indent="-431798" lvl="2">
              <a:lnSpc>
                <a:spcPts val="4139"/>
              </a:lnSpc>
              <a:buFont typeface="Arial"/>
              <a:buChar char="⚬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2D landmark coordinates</a:t>
            </a:r>
          </a:p>
          <a:p>
            <a:pPr algn="l" marL="1295394" indent="-431798" lvl="2">
              <a:lnSpc>
                <a:spcPts val="4139"/>
              </a:lnSpc>
              <a:spcBef>
                <a:spcPct val="0"/>
              </a:spcBef>
              <a:buFont typeface="Arial"/>
              <a:buChar char="⚬"/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3D landmark coordinates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86300">
            <a:off x="14756126" y="9051901"/>
            <a:ext cx="3806136" cy="3905550"/>
          </a:xfrm>
          <a:custGeom>
            <a:avLst/>
            <a:gdLst/>
            <a:ahLst/>
            <a:cxnLst/>
            <a:rect r="r" b="b" t="t" l="l"/>
            <a:pathLst>
              <a:path h="3905550" w="3806136">
                <a:moveTo>
                  <a:pt x="0" y="0"/>
                </a:moveTo>
                <a:lnTo>
                  <a:pt x="3806137" y="0"/>
                </a:lnTo>
                <a:lnTo>
                  <a:pt x="3806137" y="3905550"/>
                </a:lnTo>
                <a:lnTo>
                  <a:pt x="0" y="3905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297" y="3155494"/>
            <a:ext cx="17475406" cy="5159280"/>
          </a:xfrm>
          <a:custGeom>
            <a:avLst/>
            <a:gdLst/>
            <a:ahLst/>
            <a:cxnLst/>
            <a:rect r="r" b="b" t="t" l="l"/>
            <a:pathLst>
              <a:path h="5159280" w="17475406">
                <a:moveTo>
                  <a:pt x="0" y="0"/>
                </a:moveTo>
                <a:lnTo>
                  <a:pt x="17475406" y="0"/>
                </a:lnTo>
                <a:lnTo>
                  <a:pt x="17475406" y="5159280"/>
                </a:lnTo>
                <a:lnTo>
                  <a:pt x="0" y="515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449627"/>
            <a:ext cx="3811981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  <a:spcBef>
                <a:spcPct val="0"/>
              </a:spcBef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Average number of videos per person - 3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31722" y="8449627"/>
            <a:ext cx="3412278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  <a:spcBef>
                <a:spcPct val="0"/>
              </a:spcBef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Average video duration - 118 frames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71054" y="8745855"/>
            <a:ext cx="7842353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  <a:spcBef>
                <a:spcPct val="0"/>
              </a:spcBef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Images and faces of different sizes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439777"/>
            <a:ext cx="16088246" cy="2094507"/>
          </a:xfrm>
          <a:custGeom>
            <a:avLst/>
            <a:gdLst/>
            <a:ahLst/>
            <a:cxnLst/>
            <a:rect r="r" b="b" t="t" l="l"/>
            <a:pathLst>
              <a:path h="2094507" w="16088246">
                <a:moveTo>
                  <a:pt x="0" y="0"/>
                </a:moveTo>
                <a:lnTo>
                  <a:pt x="16088246" y="0"/>
                </a:lnTo>
                <a:lnTo>
                  <a:pt x="16088246" y="2094508"/>
                </a:lnTo>
                <a:lnTo>
                  <a:pt x="0" y="209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054157">
            <a:off x="-4575739" y="7330491"/>
            <a:ext cx="7089850" cy="7275033"/>
          </a:xfrm>
          <a:custGeom>
            <a:avLst/>
            <a:gdLst/>
            <a:ahLst/>
            <a:cxnLst/>
            <a:rect r="r" b="b" t="t" l="l"/>
            <a:pathLst>
              <a:path h="7275033" w="7089850">
                <a:moveTo>
                  <a:pt x="0" y="0"/>
                </a:moveTo>
                <a:lnTo>
                  <a:pt x="7089851" y="0"/>
                </a:lnTo>
                <a:lnTo>
                  <a:pt x="7089851" y="7275033"/>
                </a:lnTo>
                <a:lnTo>
                  <a:pt x="0" y="7275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5126" y="1779148"/>
            <a:ext cx="16557748" cy="8121538"/>
          </a:xfrm>
          <a:custGeom>
            <a:avLst/>
            <a:gdLst/>
            <a:ahLst/>
            <a:cxnLst/>
            <a:rect r="r" b="b" t="t" l="l"/>
            <a:pathLst>
              <a:path h="8121538" w="16557748">
                <a:moveTo>
                  <a:pt x="0" y="0"/>
                </a:moveTo>
                <a:lnTo>
                  <a:pt x="16557748" y="0"/>
                </a:lnTo>
                <a:lnTo>
                  <a:pt x="16557748" y="8121537"/>
                </a:lnTo>
                <a:lnTo>
                  <a:pt x="0" y="8121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62538" y="217927"/>
            <a:ext cx="13762924" cy="125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11"/>
              </a:lnSpc>
            </a:pPr>
            <a:r>
              <a:rPr lang="en-US" sz="7399" spc="725">
                <a:solidFill>
                  <a:srgbClr val="004AAD"/>
                </a:solidFill>
                <a:latin typeface="Oswald Bold"/>
              </a:rPr>
              <a:t>LANDMARKS NORMALIZATION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14496">
            <a:off x="-2250218" y="-2944202"/>
            <a:ext cx="4744125" cy="4868038"/>
          </a:xfrm>
          <a:custGeom>
            <a:avLst/>
            <a:gdLst/>
            <a:ahLst/>
            <a:cxnLst/>
            <a:rect r="r" b="b" t="t" l="l"/>
            <a:pathLst>
              <a:path h="4868038" w="4744125">
                <a:moveTo>
                  <a:pt x="0" y="0"/>
                </a:moveTo>
                <a:lnTo>
                  <a:pt x="4744124" y="0"/>
                </a:lnTo>
                <a:lnTo>
                  <a:pt x="4744124" y="4868039"/>
                </a:lnTo>
                <a:lnTo>
                  <a:pt x="0" y="4868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6300">
            <a:off x="14720747" y="8915371"/>
            <a:ext cx="3806136" cy="3905550"/>
          </a:xfrm>
          <a:custGeom>
            <a:avLst/>
            <a:gdLst/>
            <a:ahLst/>
            <a:cxnLst/>
            <a:rect r="r" b="b" t="t" l="l"/>
            <a:pathLst>
              <a:path h="3905550" w="3806136">
                <a:moveTo>
                  <a:pt x="0" y="0"/>
                </a:moveTo>
                <a:lnTo>
                  <a:pt x="3806136" y="0"/>
                </a:lnTo>
                <a:lnTo>
                  <a:pt x="3806136" y="3905550"/>
                </a:lnTo>
                <a:lnTo>
                  <a:pt x="0" y="3905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3694" y="297562"/>
            <a:ext cx="10363401" cy="3650531"/>
          </a:xfrm>
          <a:custGeom>
            <a:avLst/>
            <a:gdLst/>
            <a:ahLst/>
            <a:cxnLst/>
            <a:rect r="r" b="b" t="t" l="l"/>
            <a:pathLst>
              <a:path h="3650531" w="10363401">
                <a:moveTo>
                  <a:pt x="0" y="0"/>
                </a:moveTo>
                <a:lnTo>
                  <a:pt x="10363402" y="0"/>
                </a:lnTo>
                <a:lnTo>
                  <a:pt x="10363402" y="3650531"/>
                </a:lnTo>
                <a:lnTo>
                  <a:pt x="0" y="3650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229540"/>
            <a:ext cx="8963531" cy="6057460"/>
          </a:xfrm>
          <a:custGeom>
            <a:avLst/>
            <a:gdLst/>
            <a:ahLst/>
            <a:cxnLst/>
            <a:rect r="r" b="b" t="t" l="l"/>
            <a:pathLst>
              <a:path h="6057460" w="8963531">
                <a:moveTo>
                  <a:pt x="0" y="0"/>
                </a:moveTo>
                <a:lnTo>
                  <a:pt x="8963531" y="0"/>
                </a:lnTo>
                <a:lnTo>
                  <a:pt x="8963531" y="6057460"/>
                </a:lnTo>
                <a:lnTo>
                  <a:pt x="0" y="605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1578" y="752370"/>
            <a:ext cx="5924032" cy="260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7"/>
              </a:lnSpc>
            </a:pPr>
            <a:r>
              <a:rPr lang="en-US" sz="7599" spc="744">
                <a:solidFill>
                  <a:srgbClr val="004AAD"/>
                </a:solidFill>
                <a:latin typeface="Oswald Bold"/>
              </a:rPr>
              <a:t>CLUSTER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28306" y="4596765"/>
            <a:ext cx="8818790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There is no obvious number of clusters.</a:t>
            </a:r>
          </a:p>
          <a:p>
            <a:pPr algn="l">
              <a:lnSpc>
                <a:spcPts val="4139"/>
              </a:lnSpc>
              <a:spcBef>
                <a:spcPct val="0"/>
              </a:spcBef>
            </a:pPr>
            <a:r>
              <a:rPr lang="en-US" sz="2999" spc="293">
                <a:solidFill>
                  <a:srgbClr val="000000"/>
                </a:solidFill>
                <a:latin typeface="Open Sauce"/>
              </a:rPr>
              <a:t>But let's say somewhere around 6.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8306" y="7201120"/>
            <a:ext cx="8818790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9"/>
              </a:lnSpc>
              <a:spcBef>
                <a:spcPct val="0"/>
              </a:spcBef>
            </a:pPr>
            <a:r>
              <a:rPr lang="en-US" sz="2999" spc="293" strike="noStrike" u="none">
                <a:solidFill>
                  <a:srgbClr val="000000"/>
                </a:solidFill>
                <a:latin typeface="Open Sauce"/>
              </a:rPr>
              <a:t>This way we can cluster people into groups with certain facial expressions or looking into specific directions.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0333" y="244144"/>
            <a:ext cx="6545406" cy="1137844"/>
            <a:chOff x="0" y="0"/>
            <a:chExt cx="1723893" cy="2996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3893" cy="299679"/>
            </a:xfrm>
            <a:custGeom>
              <a:avLst/>
              <a:gdLst/>
              <a:ahLst/>
              <a:cxnLst/>
              <a:rect r="r" b="b" t="t" l="l"/>
              <a:pathLst>
                <a:path h="299679" w="1723893">
                  <a:moveTo>
                    <a:pt x="0" y="0"/>
                  </a:moveTo>
                  <a:lnTo>
                    <a:pt x="1723893" y="0"/>
                  </a:lnTo>
                  <a:lnTo>
                    <a:pt x="1723893" y="299679"/>
                  </a:lnTo>
                  <a:lnTo>
                    <a:pt x="0" y="29967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23893" cy="356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Open Sauce Bold"/>
                </a:rPr>
                <a:t>Cluster 1 - Crooked mouth and Look to the Right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28442" y="495833"/>
            <a:ext cx="4483779" cy="647719"/>
            <a:chOff x="0" y="0"/>
            <a:chExt cx="1180913" cy="170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0913" cy="170593"/>
            </a:xfrm>
            <a:custGeom>
              <a:avLst/>
              <a:gdLst/>
              <a:ahLst/>
              <a:cxnLst/>
              <a:rect r="r" b="b" t="t" l="l"/>
              <a:pathLst>
                <a:path h="170593" w="1180913">
                  <a:moveTo>
                    <a:pt x="0" y="0"/>
                  </a:moveTo>
                  <a:lnTo>
                    <a:pt x="1180913" y="0"/>
                  </a:lnTo>
                  <a:lnTo>
                    <a:pt x="1180913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80913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Open Sauce Bold"/>
                </a:rPr>
                <a:t>Cluster 6 - Look left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7524" y="1598599"/>
            <a:ext cx="8482231" cy="8428498"/>
          </a:xfrm>
          <a:custGeom>
            <a:avLst/>
            <a:gdLst/>
            <a:ahLst/>
            <a:cxnLst/>
            <a:rect r="r" b="b" t="t" l="l"/>
            <a:pathLst>
              <a:path h="8428498" w="8482231">
                <a:moveTo>
                  <a:pt x="0" y="0"/>
                </a:moveTo>
                <a:lnTo>
                  <a:pt x="8482231" y="0"/>
                </a:lnTo>
                <a:lnTo>
                  <a:pt x="8482231" y="8428498"/>
                </a:lnTo>
                <a:lnTo>
                  <a:pt x="0" y="8428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29216" y="1598599"/>
            <a:ext cx="8482231" cy="8428498"/>
          </a:xfrm>
          <a:custGeom>
            <a:avLst/>
            <a:gdLst/>
            <a:ahLst/>
            <a:cxnLst/>
            <a:rect r="r" b="b" t="t" l="l"/>
            <a:pathLst>
              <a:path h="8428498" w="8482231">
                <a:moveTo>
                  <a:pt x="0" y="0"/>
                </a:moveTo>
                <a:lnTo>
                  <a:pt x="8482231" y="0"/>
                </a:lnTo>
                <a:lnTo>
                  <a:pt x="8482231" y="8428498"/>
                </a:lnTo>
                <a:lnTo>
                  <a:pt x="0" y="8428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DAGIlvepmnc</dc:identifier>
  <dcterms:modified xsi:type="dcterms:W3CDTF">2011-08-01T06:04:30Z</dcterms:modified>
  <cp:revision>1</cp:revision>
  <dc:title>Final project presentation </dc:title>
</cp:coreProperties>
</file>